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handoutMasterIdLst>
    <p:handoutMasterId r:id="rId10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36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979F4D-A46A-4172-A5DA-B08CA6F90713}" type="datetimeFigureOut">
              <a:rPr lang="pt-BR" smtClean="0"/>
              <a:t>06/12/2018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38786-20D4-4781-BFCB-697F3D2A8B4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775877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8229240" cy="206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57200" y="4508280"/>
            <a:ext cx="8229240" cy="206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4015800" cy="206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2249280"/>
            <a:ext cx="4015800" cy="206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4508280"/>
            <a:ext cx="4015800" cy="206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57" name="PlaceHolder 5"/>
          <p:cNvSpPr>
            <a:spLocks noGrp="1"/>
          </p:cNvSpPr>
          <p:nvPr>
            <p:ph type="body"/>
          </p:nvPr>
        </p:nvSpPr>
        <p:spPr>
          <a:xfrm>
            <a:off x="457200" y="4508280"/>
            <a:ext cx="4015800" cy="206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8229240" cy="43246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57200" y="2249280"/>
            <a:ext cx="8229240" cy="43246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pic>
        <p:nvPicPr>
          <p:cNvPr id="61" name="Imagem 60"/>
          <p:cNvPicPr/>
          <p:nvPr/>
        </p:nvPicPr>
        <p:blipFill>
          <a:blip r:embed="rId2"/>
          <a:stretch/>
        </p:blipFill>
        <p:spPr>
          <a:xfrm>
            <a:off x="1861560" y="2248920"/>
            <a:ext cx="5420160" cy="4324680"/>
          </a:xfrm>
          <a:prstGeom prst="rect">
            <a:avLst/>
          </a:prstGeom>
          <a:ln>
            <a:noFill/>
          </a:ln>
        </p:spPr>
      </p:pic>
      <p:pic>
        <p:nvPicPr>
          <p:cNvPr id="62" name="Imagem 61"/>
          <p:cNvPicPr/>
          <p:nvPr/>
        </p:nvPicPr>
        <p:blipFill>
          <a:blip r:embed="rId2"/>
          <a:stretch/>
        </p:blipFill>
        <p:spPr>
          <a:xfrm>
            <a:off x="1861560" y="2248920"/>
            <a:ext cx="5420160" cy="4324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subTitle"/>
          </p:nvPr>
        </p:nvSpPr>
        <p:spPr>
          <a:xfrm>
            <a:off x="457200" y="2249280"/>
            <a:ext cx="8229240" cy="4324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8229240" cy="43246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4015800" cy="43246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4674240" y="2249280"/>
            <a:ext cx="4015800" cy="43246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subTitle"/>
          </p:nvPr>
        </p:nvSpPr>
        <p:spPr>
          <a:xfrm>
            <a:off x="457200" y="1143000"/>
            <a:ext cx="8229240" cy="49442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4015800" cy="206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 type="body"/>
          </p:nvPr>
        </p:nvSpPr>
        <p:spPr>
          <a:xfrm>
            <a:off x="457200" y="4508280"/>
            <a:ext cx="4015800" cy="206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93" name="PlaceHolder 4"/>
          <p:cNvSpPr>
            <a:spLocks noGrp="1"/>
          </p:cNvSpPr>
          <p:nvPr>
            <p:ph type="body"/>
          </p:nvPr>
        </p:nvSpPr>
        <p:spPr>
          <a:xfrm>
            <a:off x="4674240" y="2249280"/>
            <a:ext cx="4015800" cy="43246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subTitle"/>
          </p:nvPr>
        </p:nvSpPr>
        <p:spPr>
          <a:xfrm>
            <a:off x="457200" y="2249280"/>
            <a:ext cx="8229240" cy="4324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4015800" cy="43246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4674240" y="2249280"/>
            <a:ext cx="4015800" cy="206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97" name="PlaceHolder 4"/>
          <p:cNvSpPr>
            <a:spLocks noGrp="1"/>
          </p:cNvSpPr>
          <p:nvPr>
            <p:ph type="body"/>
          </p:nvPr>
        </p:nvSpPr>
        <p:spPr>
          <a:xfrm>
            <a:off x="4674240" y="4508280"/>
            <a:ext cx="4015800" cy="206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4015800" cy="206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4674240" y="2249280"/>
            <a:ext cx="4015800" cy="206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457200" y="4508280"/>
            <a:ext cx="8229240" cy="206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8229240" cy="206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457200" y="4508280"/>
            <a:ext cx="8229240" cy="206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4015800" cy="206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4674240" y="2249280"/>
            <a:ext cx="4015800" cy="206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 type="body"/>
          </p:nvPr>
        </p:nvSpPr>
        <p:spPr>
          <a:xfrm>
            <a:off x="4674240" y="4508280"/>
            <a:ext cx="4015800" cy="206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109" name="PlaceHolder 5"/>
          <p:cNvSpPr>
            <a:spLocks noGrp="1"/>
          </p:cNvSpPr>
          <p:nvPr>
            <p:ph type="body"/>
          </p:nvPr>
        </p:nvSpPr>
        <p:spPr>
          <a:xfrm>
            <a:off x="457200" y="4508280"/>
            <a:ext cx="4015800" cy="206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8229240" cy="43246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457200" y="2249280"/>
            <a:ext cx="8229240" cy="43246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pic>
        <p:nvPicPr>
          <p:cNvPr id="113" name="Imagem 112"/>
          <p:cNvPicPr/>
          <p:nvPr/>
        </p:nvPicPr>
        <p:blipFill>
          <a:blip r:embed="rId2"/>
          <a:stretch/>
        </p:blipFill>
        <p:spPr>
          <a:xfrm>
            <a:off x="1861560" y="2248920"/>
            <a:ext cx="5420160" cy="4324680"/>
          </a:xfrm>
          <a:prstGeom prst="rect">
            <a:avLst/>
          </a:prstGeom>
          <a:ln>
            <a:noFill/>
          </a:ln>
        </p:spPr>
      </p:pic>
      <p:pic>
        <p:nvPicPr>
          <p:cNvPr id="114" name="Imagem 113"/>
          <p:cNvPicPr/>
          <p:nvPr/>
        </p:nvPicPr>
        <p:blipFill>
          <a:blip r:embed="rId2"/>
          <a:stretch/>
        </p:blipFill>
        <p:spPr>
          <a:xfrm>
            <a:off x="1861560" y="2248920"/>
            <a:ext cx="5420160" cy="4324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8229240" cy="43246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4015800" cy="43246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674240" y="2249280"/>
            <a:ext cx="4015800" cy="43246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subTitle"/>
          </p:nvPr>
        </p:nvSpPr>
        <p:spPr>
          <a:xfrm>
            <a:off x="457200" y="1143000"/>
            <a:ext cx="8229240" cy="49442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4015800" cy="206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57200" y="4508280"/>
            <a:ext cx="4015800" cy="206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4674240" y="2249280"/>
            <a:ext cx="4015800" cy="43246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4015800" cy="432468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2249280"/>
            <a:ext cx="4015800" cy="206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45" name="PlaceHolder 4"/>
          <p:cNvSpPr>
            <a:spLocks noGrp="1"/>
          </p:cNvSpPr>
          <p:nvPr>
            <p:ph type="body"/>
          </p:nvPr>
        </p:nvSpPr>
        <p:spPr>
          <a:xfrm>
            <a:off x="4674240" y="4508280"/>
            <a:ext cx="4015800" cy="206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2249280"/>
            <a:ext cx="4015800" cy="206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674240" y="2249280"/>
            <a:ext cx="4015800" cy="206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49" name="PlaceHolder 4"/>
          <p:cNvSpPr>
            <a:spLocks noGrp="1"/>
          </p:cNvSpPr>
          <p:nvPr>
            <p:ph type="body"/>
          </p:nvPr>
        </p:nvSpPr>
        <p:spPr>
          <a:xfrm>
            <a:off x="457200" y="4508280"/>
            <a:ext cx="8229240" cy="2062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ustomShape 1" hidden="1"/>
          <p:cNvSpPr/>
          <p:nvPr/>
        </p:nvSpPr>
        <p:spPr>
          <a:xfrm>
            <a:off x="0" y="366840"/>
            <a:ext cx="9143640" cy="8388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760">
            <a:noFill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30" name="CustomShape 2" hidden="1"/>
          <p:cNvSpPr/>
          <p:nvPr/>
        </p:nvSpPr>
        <p:spPr>
          <a:xfrm>
            <a:off x="0" y="0"/>
            <a:ext cx="9143640" cy="310320"/>
          </a:xfrm>
          <a:prstGeom prst="rect">
            <a:avLst/>
          </a:prstGeom>
          <a:solidFill>
            <a:schemeClr val="tx2">
              <a:alpha val="100000"/>
            </a:schemeClr>
          </a:solidFill>
          <a:ln w="50760">
            <a:noFill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" name="CustomShape 3" hidden="1"/>
          <p:cNvSpPr/>
          <p:nvPr/>
        </p:nvSpPr>
        <p:spPr>
          <a:xfrm>
            <a:off x="0" y="308160"/>
            <a:ext cx="9143640" cy="9108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760">
            <a:noFill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3" name="CustomShape 4" hidden="1"/>
          <p:cNvSpPr/>
          <p:nvPr/>
        </p:nvSpPr>
        <p:spPr>
          <a:xfrm flipV="1">
            <a:off x="5410080" y="360360"/>
            <a:ext cx="3733560" cy="9072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760">
            <a:noFill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" name="CustomShape 5" hidden="1"/>
          <p:cNvSpPr/>
          <p:nvPr/>
        </p:nvSpPr>
        <p:spPr>
          <a:xfrm flipV="1">
            <a:off x="5410080" y="439560"/>
            <a:ext cx="3733560" cy="17964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760">
            <a:noFill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5" name="CustomShape 6" hidden="1"/>
          <p:cNvSpPr/>
          <p:nvPr/>
        </p:nvSpPr>
        <p:spPr>
          <a:xfrm>
            <a:off x="5407200" y="497520"/>
            <a:ext cx="3062880" cy="27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760">
            <a:noFill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6" name="CustomShape 7" hidden="1"/>
          <p:cNvSpPr/>
          <p:nvPr/>
        </p:nvSpPr>
        <p:spPr>
          <a:xfrm>
            <a:off x="7373520" y="588960"/>
            <a:ext cx="1599840" cy="3636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760">
            <a:noFill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7" name="CustomShape 8" hidden="1"/>
          <p:cNvSpPr/>
          <p:nvPr/>
        </p:nvSpPr>
        <p:spPr>
          <a:xfrm>
            <a:off x="9084960" y="-2160"/>
            <a:ext cx="57240" cy="621360"/>
          </a:xfrm>
          <a:prstGeom prst="rect">
            <a:avLst/>
          </a:prstGeom>
          <a:solidFill>
            <a:srgbClr val="FFFFFF">
              <a:alpha val="66000"/>
            </a:srgbClr>
          </a:solidFill>
          <a:ln w="50760">
            <a:noFill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8" name="CustomShape 9" hidden="1"/>
          <p:cNvSpPr/>
          <p:nvPr/>
        </p:nvSpPr>
        <p:spPr>
          <a:xfrm>
            <a:off x="9044640" y="-2160"/>
            <a:ext cx="27000" cy="621360"/>
          </a:xfrm>
          <a:prstGeom prst="rect">
            <a:avLst/>
          </a:prstGeom>
          <a:solidFill>
            <a:srgbClr val="FFFFFF">
              <a:alpha val="66000"/>
            </a:srgbClr>
          </a:solidFill>
          <a:ln w="50760">
            <a:noFill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9" name="CustomShape 10" hidden="1"/>
          <p:cNvSpPr/>
          <p:nvPr/>
        </p:nvSpPr>
        <p:spPr>
          <a:xfrm>
            <a:off x="9025560" y="-2160"/>
            <a:ext cx="8640" cy="621360"/>
          </a:xfrm>
          <a:prstGeom prst="rect">
            <a:avLst/>
          </a:prstGeom>
          <a:solidFill>
            <a:srgbClr val="FFFFFF">
              <a:alpha val="60000"/>
            </a:srgbClr>
          </a:solidFill>
          <a:ln w="50760">
            <a:noFill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0" name="CustomShape 11" hidden="1"/>
          <p:cNvSpPr/>
          <p:nvPr/>
        </p:nvSpPr>
        <p:spPr>
          <a:xfrm>
            <a:off x="8975520" y="-2160"/>
            <a:ext cx="27000" cy="621360"/>
          </a:xfrm>
          <a:prstGeom prst="rect">
            <a:avLst/>
          </a:prstGeom>
          <a:solidFill>
            <a:srgbClr val="FFFFFF">
              <a:alpha val="40000"/>
            </a:srgbClr>
          </a:solidFill>
          <a:ln w="50760">
            <a:noFill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1" name="CustomShape 12" hidden="1"/>
          <p:cNvSpPr/>
          <p:nvPr/>
        </p:nvSpPr>
        <p:spPr>
          <a:xfrm>
            <a:off x="8915760" y="360"/>
            <a:ext cx="54360" cy="585000"/>
          </a:xfrm>
          <a:prstGeom prst="rect">
            <a:avLst/>
          </a:prstGeom>
          <a:solidFill>
            <a:srgbClr val="FFFFFF">
              <a:alpha val="20000"/>
            </a:srgbClr>
          </a:solidFill>
          <a:ln w="50760">
            <a:noFill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2" name="CustomShape 13" hidden="1"/>
          <p:cNvSpPr/>
          <p:nvPr/>
        </p:nvSpPr>
        <p:spPr>
          <a:xfrm>
            <a:off x="8873640" y="360"/>
            <a:ext cx="8640" cy="585000"/>
          </a:xfrm>
          <a:prstGeom prst="rect">
            <a:avLst/>
          </a:prstGeom>
          <a:solidFill>
            <a:srgbClr val="FFFFFF">
              <a:alpha val="31000"/>
            </a:srgbClr>
          </a:solidFill>
          <a:ln w="50760">
            <a:noFill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3" name="CustomShape 14"/>
          <p:cNvSpPr/>
          <p:nvPr/>
        </p:nvSpPr>
        <p:spPr>
          <a:xfrm flipV="1">
            <a:off x="5410080" y="3809880"/>
            <a:ext cx="3733560" cy="9072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760">
            <a:noFill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4" name="CustomShape 15"/>
          <p:cNvSpPr/>
          <p:nvPr/>
        </p:nvSpPr>
        <p:spPr>
          <a:xfrm flipV="1">
            <a:off x="5410080" y="3897000"/>
            <a:ext cx="3733560" cy="19152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760">
            <a:noFill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5" name="CustomShape 16"/>
          <p:cNvSpPr/>
          <p:nvPr/>
        </p:nvSpPr>
        <p:spPr>
          <a:xfrm flipV="1">
            <a:off x="5410080" y="4115160"/>
            <a:ext cx="3733560" cy="8640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760">
            <a:noFill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6" name="CustomShape 17"/>
          <p:cNvSpPr/>
          <p:nvPr/>
        </p:nvSpPr>
        <p:spPr>
          <a:xfrm flipV="1">
            <a:off x="5410080" y="4164480"/>
            <a:ext cx="1965600" cy="1800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760">
            <a:noFill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7" name="CustomShape 18"/>
          <p:cNvSpPr/>
          <p:nvPr/>
        </p:nvSpPr>
        <p:spPr>
          <a:xfrm flipV="1">
            <a:off x="5410080" y="4199400"/>
            <a:ext cx="1965600" cy="8640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760">
            <a:noFill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8" name="CustomShape 19"/>
          <p:cNvSpPr/>
          <p:nvPr/>
        </p:nvSpPr>
        <p:spPr>
          <a:xfrm>
            <a:off x="5410080" y="3962520"/>
            <a:ext cx="3062880" cy="27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760">
            <a:noFill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9" name="CustomShape 20"/>
          <p:cNvSpPr/>
          <p:nvPr/>
        </p:nvSpPr>
        <p:spPr>
          <a:xfrm>
            <a:off x="7376400" y="4061160"/>
            <a:ext cx="1599840" cy="3636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760">
            <a:noFill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0" name="CustomShape 21"/>
          <p:cNvSpPr/>
          <p:nvPr/>
        </p:nvSpPr>
        <p:spPr>
          <a:xfrm>
            <a:off x="0" y="3649680"/>
            <a:ext cx="9143640" cy="24372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760">
            <a:noFill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1" name="CustomShape 22"/>
          <p:cNvSpPr/>
          <p:nvPr/>
        </p:nvSpPr>
        <p:spPr>
          <a:xfrm>
            <a:off x="0" y="3675600"/>
            <a:ext cx="9143640" cy="1404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760">
            <a:noFill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2" name="CustomShape 23"/>
          <p:cNvSpPr/>
          <p:nvPr/>
        </p:nvSpPr>
        <p:spPr>
          <a:xfrm flipV="1">
            <a:off x="6414120" y="3642480"/>
            <a:ext cx="2729520" cy="2480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760">
            <a:noFill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3" name="CustomShape 24"/>
          <p:cNvSpPr/>
          <p:nvPr/>
        </p:nvSpPr>
        <p:spPr>
          <a:xfrm>
            <a:off x="0" y="0"/>
            <a:ext cx="9143640" cy="3701520"/>
          </a:xfrm>
          <a:prstGeom prst="rect">
            <a:avLst/>
          </a:prstGeom>
          <a:solidFill>
            <a:schemeClr val="tx2">
              <a:alpha val="100000"/>
            </a:schemeClr>
          </a:solidFill>
          <a:ln w="50760">
            <a:noFill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4" name="PlaceHolder 25"/>
          <p:cNvSpPr>
            <a:spLocks noGrp="1"/>
          </p:cNvSpPr>
          <p:nvPr>
            <p:ph type="title"/>
          </p:nvPr>
        </p:nvSpPr>
        <p:spPr>
          <a:xfrm>
            <a:off x="457200" y="2401920"/>
            <a:ext cx="8457840" cy="146952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en-US" sz="4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Clique para editar o estilo do título mestre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25" name="PlaceHolder 26"/>
          <p:cNvSpPr>
            <a:spLocks noGrp="1"/>
          </p:cNvSpPr>
          <p:nvPr>
            <p:ph type="dt"/>
          </p:nvPr>
        </p:nvSpPr>
        <p:spPr>
          <a:xfrm>
            <a:off x="6705720" y="4206240"/>
            <a:ext cx="959760" cy="45684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800" b="0" strike="noStrike" spc="-1">
                <a:solidFill>
                  <a:srgbClr val="009DD9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05/12/18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6" name="PlaceHolder 27"/>
          <p:cNvSpPr>
            <a:spLocks noGrp="1"/>
          </p:cNvSpPr>
          <p:nvPr>
            <p:ph type="ftr"/>
          </p:nvPr>
        </p:nvSpPr>
        <p:spPr>
          <a:xfrm>
            <a:off x="5410080" y="4205160"/>
            <a:ext cx="1294920" cy="45684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7" name="PlaceHolder 28"/>
          <p:cNvSpPr>
            <a:spLocks noGrp="1"/>
          </p:cNvSpPr>
          <p:nvPr>
            <p:ph type="sldNum"/>
          </p:nvPr>
        </p:nvSpPr>
        <p:spPr>
          <a:xfrm>
            <a:off x="8319960" y="1080"/>
            <a:ext cx="747360" cy="36540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D8AE6897-AD04-448D-BC98-2F12C08F0A58}" type="slidenum">
              <a:rPr lang="pt-BR" sz="1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‹nº›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8" name="PlaceHolder 29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Clique para editar o formato do texto da estrutura de tópicos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2.º nível da estrutura de tópicos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200" b="0" strike="noStrike" spc="-1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3.º nível da estrutura de tópicos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BD0D9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4.º nível da estrutura de tópicos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BD0D9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5.º nível da estrutura de tópicos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BD0D9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6.º nível da estrutura de tópicos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BD0D9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CustomShape 1"/>
          <p:cNvSpPr/>
          <p:nvPr/>
        </p:nvSpPr>
        <p:spPr>
          <a:xfrm>
            <a:off x="0" y="366840"/>
            <a:ext cx="9143640" cy="8388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760">
            <a:noFill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64" name="CustomShape 2"/>
          <p:cNvSpPr/>
          <p:nvPr/>
        </p:nvSpPr>
        <p:spPr>
          <a:xfrm>
            <a:off x="0" y="0"/>
            <a:ext cx="9143640" cy="310320"/>
          </a:xfrm>
          <a:prstGeom prst="rect">
            <a:avLst/>
          </a:prstGeom>
          <a:solidFill>
            <a:schemeClr val="tx2">
              <a:alpha val="100000"/>
            </a:schemeClr>
          </a:solidFill>
          <a:ln w="50760">
            <a:noFill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65" name="CustomShape 3"/>
          <p:cNvSpPr/>
          <p:nvPr/>
        </p:nvSpPr>
        <p:spPr>
          <a:xfrm>
            <a:off x="0" y="308160"/>
            <a:ext cx="9143640" cy="9108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760">
            <a:noFill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66" name="CustomShape 4"/>
          <p:cNvSpPr/>
          <p:nvPr/>
        </p:nvSpPr>
        <p:spPr>
          <a:xfrm flipV="1">
            <a:off x="5410080" y="360360"/>
            <a:ext cx="3733560" cy="9072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760">
            <a:noFill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67" name="CustomShape 5"/>
          <p:cNvSpPr/>
          <p:nvPr/>
        </p:nvSpPr>
        <p:spPr>
          <a:xfrm flipV="1">
            <a:off x="5410080" y="439560"/>
            <a:ext cx="3733560" cy="17964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760">
            <a:noFill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68" name="CustomShape 6"/>
          <p:cNvSpPr/>
          <p:nvPr/>
        </p:nvSpPr>
        <p:spPr>
          <a:xfrm>
            <a:off x="5407200" y="497520"/>
            <a:ext cx="3062880" cy="27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760">
            <a:noFill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69" name="CustomShape 7"/>
          <p:cNvSpPr/>
          <p:nvPr/>
        </p:nvSpPr>
        <p:spPr>
          <a:xfrm>
            <a:off x="7373520" y="588960"/>
            <a:ext cx="1599840" cy="3636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760">
            <a:noFill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70" name="CustomShape 8"/>
          <p:cNvSpPr/>
          <p:nvPr/>
        </p:nvSpPr>
        <p:spPr>
          <a:xfrm>
            <a:off x="9084960" y="-2160"/>
            <a:ext cx="57240" cy="621360"/>
          </a:xfrm>
          <a:prstGeom prst="rect">
            <a:avLst/>
          </a:prstGeom>
          <a:solidFill>
            <a:srgbClr val="FFFFFF">
              <a:alpha val="66000"/>
            </a:srgbClr>
          </a:solidFill>
          <a:ln w="50760">
            <a:noFill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71" name="CustomShape 9"/>
          <p:cNvSpPr/>
          <p:nvPr/>
        </p:nvSpPr>
        <p:spPr>
          <a:xfrm>
            <a:off x="9044640" y="-2160"/>
            <a:ext cx="27000" cy="621360"/>
          </a:xfrm>
          <a:prstGeom prst="rect">
            <a:avLst/>
          </a:prstGeom>
          <a:solidFill>
            <a:srgbClr val="FFFFFF">
              <a:alpha val="66000"/>
            </a:srgbClr>
          </a:solidFill>
          <a:ln w="50760">
            <a:noFill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72" name="CustomShape 10"/>
          <p:cNvSpPr/>
          <p:nvPr/>
        </p:nvSpPr>
        <p:spPr>
          <a:xfrm>
            <a:off x="9025560" y="-2160"/>
            <a:ext cx="8640" cy="621360"/>
          </a:xfrm>
          <a:prstGeom prst="rect">
            <a:avLst/>
          </a:prstGeom>
          <a:solidFill>
            <a:srgbClr val="FFFFFF">
              <a:alpha val="60000"/>
            </a:srgbClr>
          </a:solidFill>
          <a:ln w="50760">
            <a:noFill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73" name="CustomShape 11"/>
          <p:cNvSpPr/>
          <p:nvPr/>
        </p:nvSpPr>
        <p:spPr>
          <a:xfrm>
            <a:off x="8975520" y="-2160"/>
            <a:ext cx="27000" cy="621360"/>
          </a:xfrm>
          <a:prstGeom prst="rect">
            <a:avLst/>
          </a:prstGeom>
          <a:solidFill>
            <a:srgbClr val="FFFFFF">
              <a:alpha val="40000"/>
            </a:srgbClr>
          </a:solidFill>
          <a:ln w="50760">
            <a:noFill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74" name="CustomShape 12"/>
          <p:cNvSpPr/>
          <p:nvPr/>
        </p:nvSpPr>
        <p:spPr>
          <a:xfrm>
            <a:off x="8915760" y="360"/>
            <a:ext cx="54360" cy="585000"/>
          </a:xfrm>
          <a:prstGeom prst="rect">
            <a:avLst/>
          </a:prstGeom>
          <a:solidFill>
            <a:srgbClr val="FFFFFF">
              <a:alpha val="20000"/>
            </a:srgbClr>
          </a:solidFill>
          <a:ln w="50760">
            <a:noFill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75" name="CustomShape 13"/>
          <p:cNvSpPr/>
          <p:nvPr/>
        </p:nvSpPr>
        <p:spPr>
          <a:xfrm>
            <a:off x="8873640" y="360"/>
            <a:ext cx="8640" cy="585000"/>
          </a:xfrm>
          <a:prstGeom prst="rect">
            <a:avLst/>
          </a:prstGeom>
          <a:solidFill>
            <a:srgbClr val="FFFFFF">
              <a:alpha val="31000"/>
            </a:srgbClr>
          </a:solidFill>
          <a:ln w="50760">
            <a:noFill/>
          </a:ln>
          <a:effectLst>
            <a:outerShdw blurRad="51500" dist="25400" dir="5400000" rotWithShape="0">
              <a:srgbClr val="000000">
                <a:alpha val="4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76" name="PlaceHolder 14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240" cy="10663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4000" b="0" strike="noStrike" spc="-1">
                <a:solidFill>
                  <a:srgbClr val="04617B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Clique para editar o estilo do título mestre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77" name="PlaceHolder 15"/>
          <p:cNvSpPr>
            <a:spLocks noGrp="1"/>
          </p:cNvSpPr>
          <p:nvPr>
            <p:ph type="body"/>
          </p:nvPr>
        </p:nvSpPr>
        <p:spPr>
          <a:xfrm>
            <a:off x="457200" y="2249280"/>
            <a:ext cx="8229240" cy="432468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Clique para editar o formato do texto da estrutura de tópicos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2.º nível da estrutura de tópicos</a:t>
            </a:r>
            <a:endParaRPr lang="en-US" sz="2800" b="0" strike="noStrike" spc="-1">
              <a:solidFill>
                <a:srgbClr val="0F6FC6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3.º nível da estrutura de tópicos</a:t>
            </a:r>
            <a:endParaRPr lang="en-US" sz="2800" b="0" strike="noStrike" spc="-1">
              <a:solidFill>
                <a:srgbClr val="0F6FC6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4.º nível da estrutura de tópicos</a:t>
            </a:r>
            <a:endParaRPr lang="en-US" sz="2800" b="0" strike="noStrike" spc="-1">
              <a:solidFill>
                <a:srgbClr val="0BD0D9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5.º nível da estrutura de tópicos</a:t>
            </a:r>
            <a:endParaRPr lang="en-US" sz="2800" b="0" strike="noStrike" spc="-1">
              <a:solidFill>
                <a:srgbClr val="0BD0D9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6.º nível da estrutura de tópicos</a:t>
            </a:r>
            <a:endParaRPr lang="en-US" sz="2800" b="0" strike="noStrike" spc="-1">
              <a:solidFill>
                <a:srgbClr val="0BD0D9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  <a:p>
            <a:pPr marL="365760" indent="-255600">
              <a:lnSpc>
                <a:spcPct val="100000"/>
              </a:lnSpc>
              <a:buClr>
                <a:srgbClr val="0BD0D9"/>
              </a:buClr>
              <a:buFont typeface="Georgia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7.º nível da estrutura de tópicosClique para editar os estilos do texto mestre</a:t>
            </a:r>
          </a:p>
          <a:p>
            <a:pPr marL="658440" lvl="1" indent="-246600">
              <a:lnSpc>
                <a:spcPct val="100000"/>
              </a:lnSpc>
              <a:buClr>
                <a:srgbClr val="009DD9"/>
              </a:buClr>
              <a:buFont typeface="Georgia"/>
              <a:buChar char="▫"/>
            </a:pPr>
            <a:r>
              <a:rPr lang="en-US" sz="2600" b="0" strike="noStrike" spc="-1">
                <a:solidFill>
                  <a:srgbClr val="009DD9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Segundo nível</a:t>
            </a:r>
            <a:endParaRPr lang="en-US" sz="2800" b="0" strike="noStrike" spc="-1">
              <a:solidFill>
                <a:srgbClr val="0F6FC6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  <a:p>
            <a:pPr marL="923400" lvl="2" indent="-219240">
              <a:lnSpc>
                <a:spcPct val="100000"/>
              </a:lnSpc>
              <a:buClr>
                <a:srgbClr val="0F6FC6"/>
              </a:buClr>
              <a:buFont typeface="Wingdings 2" charset="2"/>
              <a:buChar char=""/>
            </a:pPr>
            <a:r>
              <a:rPr lang="en-US" sz="2400" b="0" strike="noStrike" spc="-1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Terceiro nível</a:t>
            </a:r>
            <a:endParaRPr lang="en-US" sz="2800" b="0" strike="noStrike" spc="-1">
              <a:solidFill>
                <a:srgbClr val="0F6FC6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  <a:p>
            <a:pPr marL="1179720" lvl="3" indent="-200880">
              <a:lnSpc>
                <a:spcPct val="100000"/>
              </a:lnSpc>
              <a:buClr>
                <a:srgbClr val="0F6FC6"/>
              </a:buClr>
              <a:buFont typeface="Wingdings 2" charset="2"/>
              <a:buChar char=""/>
            </a:pPr>
            <a:r>
              <a:rPr lang="en-US" sz="2200" b="0" strike="noStrike" spc="-1">
                <a:solidFill>
                  <a:srgbClr val="0F6FC6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Quarto nível</a:t>
            </a:r>
            <a:endParaRPr lang="en-US" sz="2800" b="0" strike="noStrike" spc="-1">
              <a:solidFill>
                <a:srgbClr val="0BD0D9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  <a:p>
            <a:pPr marL="1389960" lvl="4" indent="-182520">
              <a:lnSpc>
                <a:spcPct val="100000"/>
              </a:lnSpc>
              <a:buClr>
                <a:srgbClr val="0BD0D9"/>
              </a:buClr>
              <a:buFont typeface="Georgia"/>
              <a:buChar char="▫"/>
            </a:pPr>
            <a:r>
              <a:rPr lang="en-US" sz="2000" b="0" strike="noStrike" spc="-1">
                <a:solidFill>
                  <a:srgbClr val="0BD0D9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Quinto nível</a:t>
            </a:r>
            <a:endParaRPr lang="en-US" sz="2800" b="0" strike="noStrike" spc="-1">
              <a:solidFill>
                <a:srgbClr val="0BD0D9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78" name="PlaceHolder 16"/>
          <p:cNvSpPr>
            <a:spLocks noGrp="1"/>
          </p:cNvSpPr>
          <p:nvPr>
            <p:ph type="dt"/>
          </p:nvPr>
        </p:nvSpPr>
        <p:spPr>
          <a:xfrm>
            <a:off x="6586560" y="612720"/>
            <a:ext cx="956880" cy="45684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800" b="0" strike="noStrike" spc="-1">
                <a:solidFill>
                  <a:srgbClr val="009DD9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05/12/18</a:t>
            </a:r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9" name="PlaceHolder 17"/>
          <p:cNvSpPr>
            <a:spLocks noGrp="1"/>
          </p:cNvSpPr>
          <p:nvPr>
            <p:ph type="ftr"/>
          </p:nvPr>
        </p:nvSpPr>
        <p:spPr>
          <a:xfrm>
            <a:off x="5257800" y="612720"/>
            <a:ext cx="1325520" cy="45684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0" name="PlaceHolder 18"/>
          <p:cNvSpPr>
            <a:spLocks noGrp="1"/>
          </p:cNvSpPr>
          <p:nvPr>
            <p:ph type="sldNum"/>
          </p:nvPr>
        </p:nvSpPr>
        <p:spPr>
          <a:xfrm>
            <a:off x="8174880" y="2160"/>
            <a:ext cx="761760" cy="36540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 algn="r">
              <a:lnSpc>
                <a:spcPct val="100000"/>
              </a:lnSpc>
            </a:pPr>
            <a:fld id="{78F963A2-99DB-4B75-A394-19D32CB4D302}" type="slidenum">
              <a:rPr lang="pt-BR" sz="1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‹nº›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457200" y="2401920"/>
            <a:ext cx="8457840" cy="14695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en-US" sz="4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Diretoria de Benefícios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116" name="TextShape 2"/>
          <p:cNvSpPr txBox="1"/>
          <p:nvPr/>
        </p:nvSpPr>
        <p:spPr>
          <a:xfrm>
            <a:off x="457200" y="3899880"/>
            <a:ext cx="4952520" cy="17521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64080">
              <a:lnSpc>
                <a:spcPct val="100000"/>
              </a:lnSpc>
            </a:pPr>
            <a:r>
              <a:rPr lang="pt-BR" sz="2400" b="0" strike="noStrike" spc="-1">
                <a:solidFill>
                  <a:srgbClr val="04617B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Instituto Nacional do Seguro Social</a:t>
            </a: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457200" y="1143000"/>
            <a:ext cx="8229240" cy="106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4000" b="0" strike="noStrike" spc="-1">
                <a:solidFill>
                  <a:srgbClr val="04617B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Processo de Requerimento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118" name="TextShape 2"/>
          <p:cNvSpPr txBox="1"/>
          <p:nvPr/>
        </p:nvSpPr>
        <p:spPr>
          <a:xfrm>
            <a:off x="457200" y="2249280"/>
            <a:ext cx="8229240" cy="432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365760" indent="-255600" algn="just">
              <a:lnSpc>
                <a:spcPct val="100000"/>
              </a:lnSpc>
              <a:buClr>
                <a:srgbClr val="0BD0D9"/>
              </a:buClr>
              <a:buFont typeface="Georgia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Agendamento (desde 2006):</a:t>
            </a:r>
          </a:p>
          <a:p>
            <a:pPr algn="just">
              <a:lnSpc>
                <a:spcPct val="100000"/>
              </a:lnSpc>
            </a:pP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  <a:p>
            <a:pPr marL="658440" lvl="1" indent="-246600" algn="just">
              <a:lnSpc>
                <a:spcPct val="100000"/>
              </a:lnSpc>
              <a:buClr>
                <a:srgbClr val="009DD9"/>
              </a:buClr>
              <a:buFont typeface="Georgia"/>
              <a:buChar char="▫"/>
            </a:pPr>
            <a:r>
              <a:rPr lang="en-US" sz="2600" b="0" strike="noStrike" spc="-1">
                <a:solidFill>
                  <a:srgbClr val="009DD9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Etapa 1: Efetuar a solicitação pelos canais remotos e receber data para comparecimento</a:t>
            </a:r>
            <a:endParaRPr lang="en-US" sz="2400" b="0" strike="noStrike" spc="-1">
              <a:solidFill>
                <a:srgbClr val="0F6FC6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  <a:p>
            <a:pPr marL="658440" lvl="1" indent="-246600" algn="just">
              <a:lnSpc>
                <a:spcPct val="100000"/>
              </a:lnSpc>
              <a:buClr>
                <a:srgbClr val="009DD9"/>
              </a:buClr>
              <a:buFont typeface="Georgia"/>
              <a:buChar char="▫"/>
            </a:pPr>
            <a:r>
              <a:rPr lang="en-US" sz="2600" b="0" strike="noStrike" spc="-1">
                <a:solidFill>
                  <a:srgbClr val="009DD9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Etapa 2: Comparecer a uma unidade de atendimento para apresentação de documentos</a:t>
            </a:r>
            <a:endParaRPr lang="en-US" sz="2400" b="0" strike="noStrike" spc="-1">
              <a:solidFill>
                <a:srgbClr val="0F6FC6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  <a:p>
            <a:pPr marL="658440" lvl="1" indent="-246600" algn="just">
              <a:lnSpc>
                <a:spcPct val="100000"/>
              </a:lnSpc>
              <a:buClr>
                <a:srgbClr val="009DD9"/>
              </a:buClr>
              <a:buFont typeface="Georgia"/>
              <a:buChar char="▫"/>
            </a:pPr>
            <a:r>
              <a:rPr lang="en-US" sz="2600" b="0" strike="noStrike" spc="-1">
                <a:solidFill>
                  <a:srgbClr val="009DD9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Etapa 2.1: INSS efetua habilitação do requerimento nos sistemas de benefício</a:t>
            </a:r>
            <a:endParaRPr lang="en-US" sz="2400" b="0" strike="noStrike" spc="-1">
              <a:solidFill>
                <a:srgbClr val="0F6FC6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  <a:p>
            <a:pPr marL="658440" lvl="1" indent="-246600" algn="just">
              <a:lnSpc>
                <a:spcPct val="100000"/>
              </a:lnSpc>
              <a:buClr>
                <a:srgbClr val="009DD9"/>
              </a:buClr>
              <a:buFont typeface="Georgia"/>
              <a:buChar char="▫"/>
            </a:pPr>
            <a:r>
              <a:rPr lang="en-US" sz="2600" b="0" strike="noStrike" spc="-1">
                <a:solidFill>
                  <a:srgbClr val="009DD9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Etapa 3: INSS emite decisão</a:t>
            </a:r>
            <a:endParaRPr lang="en-US" sz="2400" b="0" strike="noStrike" spc="-1">
              <a:solidFill>
                <a:srgbClr val="0F6FC6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457200" y="1143000"/>
            <a:ext cx="8229240" cy="106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4000" b="0" strike="noStrike" spc="-1">
                <a:solidFill>
                  <a:srgbClr val="04617B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Processo de Requerimento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120" name="TextShape 2"/>
          <p:cNvSpPr txBox="1"/>
          <p:nvPr/>
        </p:nvSpPr>
        <p:spPr>
          <a:xfrm>
            <a:off x="457200" y="2249280"/>
            <a:ext cx="8229240" cy="432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365760" indent="-255600" algn="just">
              <a:lnSpc>
                <a:spcPct val="100000"/>
              </a:lnSpc>
              <a:buClr>
                <a:srgbClr val="0BD0D9"/>
              </a:buClr>
              <a:buFont typeface="Georgia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Agendamento (desde 2006):</a:t>
            </a:r>
          </a:p>
          <a:p>
            <a:pPr algn="just">
              <a:lnSpc>
                <a:spcPct val="100000"/>
              </a:lnSpc>
            </a:pP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  <a:p>
            <a:pPr marL="658440" lvl="1" indent="-246600" algn="just">
              <a:lnSpc>
                <a:spcPct val="100000"/>
              </a:lnSpc>
              <a:buClr>
                <a:srgbClr val="009DD9"/>
              </a:buClr>
              <a:buFont typeface="Georgia"/>
              <a:buChar char="▫"/>
            </a:pPr>
            <a:r>
              <a:rPr lang="en-US" sz="2600" b="0" strike="noStrike" spc="-1">
                <a:solidFill>
                  <a:srgbClr val="009DD9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No ato da solicitação era emitido um protocolo e no dia do comparecimento a unidade de atendimento, era gerado número de benefício;</a:t>
            </a:r>
            <a:endParaRPr lang="en-US" sz="2400" b="0" strike="noStrike" spc="-1">
              <a:solidFill>
                <a:srgbClr val="0F6FC6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  <a:p>
            <a:pPr marL="658440" lvl="1" indent="-246600" algn="just">
              <a:lnSpc>
                <a:spcPct val="100000"/>
              </a:lnSpc>
              <a:buClr>
                <a:srgbClr val="009DD9"/>
              </a:buClr>
              <a:buFont typeface="Georgia"/>
              <a:buChar char="▫"/>
            </a:pPr>
            <a:r>
              <a:rPr lang="en-US" sz="2600" b="0" strike="noStrike" spc="-1">
                <a:solidFill>
                  <a:srgbClr val="009DD9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O mesmo número de benefício era utilizado em todas as etapas do processo.</a:t>
            </a:r>
            <a:endParaRPr lang="en-US" sz="2400" b="0" strike="noStrike" spc="-1">
              <a:solidFill>
                <a:srgbClr val="0F6FC6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457200" y="1143000"/>
            <a:ext cx="8229240" cy="106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4000" b="0" strike="noStrike" spc="-1">
                <a:solidFill>
                  <a:srgbClr val="04617B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Processo de Requerimento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122" name="TextShape 2"/>
          <p:cNvSpPr txBox="1"/>
          <p:nvPr/>
        </p:nvSpPr>
        <p:spPr>
          <a:xfrm>
            <a:off x="457200" y="2249280"/>
            <a:ext cx="8229240" cy="432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365760" indent="-255600" algn="just">
              <a:lnSpc>
                <a:spcPct val="100000"/>
              </a:lnSpc>
              <a:buClr>
                <a:srgbClr val="0BD0D9"/>
              </a:buClr>
              <a:buFont typeface="Georgia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INSS Digital (desde 2017):</a:t>
            </a:r>
          </a:p>
          <a:p>
            <a:pPr algn="just">
              <a:lnSpc>
                <a:spcPct val="100000"/>
              </a:lnSpc>
            </a:pP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  <a:p>
            <a:pPr marL="658440" lvl="1" indent="-246600" algn="just">
              <a:lnSpc>
                <a:spcPct val="100000"/>
              </a:lnSpc>
              <a:buClr>
                <a:srgbClr val="009DD9"/>
              </a:buClr>
              <a:buFont typeface="Georgia"/>
              <a:buChar char="▫"/>
            </a:pPr>
            <a:r>
              <a:rPr lang="en-US" sz="2600" b="0" strike="noStrike" spc="-1">
                <a:solidFill>
                  <a:srgbClr val="009DD9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Etapa 1: Efetuar a solicitação pelos canais remotos (unifica as fases de solicitação e comparecimento)</a:t>
            </a:r>
            <a:endParaRPr lang="en-US" sz="2400" b="0" strike="noStrike" spc="-1">
              <a:solidFill>
                <a:srgbClr val="0F6FC6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  <a:p>
            <a:pPr marL="658440" lvl="1" indent="-246600" algn="just">
              <a:lnSpc>
                <a:spcPct val="100000"/>
              </a:lnSpc>
              <a:buClr>
                <a:srgbClr val="009DD9"/>
              </a:buClr>
              <a:buFont typeface="Georgia"/>
              <a:buChar char="▫"/>
            </a:pPr>
            <a:r>
              <a:rPr lang="en-US" sz="2600" b="0" strike="noStrike" spc="-1">
                <a:solidFill>
                  <a:srgbClr val="009DD9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Etapa 2: Comparecer a uma unidade de atendimento para apresentação de documentos em caso de necessidade de complementação de documentos</a:t>
            </a:r>
            <a:endParaRPr lang="en-US" sz="2400" b="0" strike="noStrike" spc="-1">
              <a:solidFill>
                <a:srgbClr val="0F6FC6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  <a:p>
            <a:pPr marL="658440" lvl="1" indent="-246600" algn="just">
              <a:lnSpc>
                <a:spcPct val="100000"/>
              </a:lnSpc>
              <a:buClr>
                <a:srgbClr val="009DD9"/>
              </a:buClr>
              <a:buFont typeface="Georgia"/>
              <a:buChar char="▫"/>
            </a:pPr>
            <a:r>
              <a:rPr lang="en-US" sz="2600" b="0" strike="noStrike" spc="-1">
                <a:solidFill>
                  <a:srgbClr val="009DD9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Etapa 3: INSS efetua habilitação do requerimento nos sistemas de benefício e emite decisão.</a:t>
            </a:r>
            <a:endParaRPr lang="en-US" sz="2400" b="0" strike="noStrike" spc="-1">
              <a:solidFill>
                <a:srgbClr val="0F6FC6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457200" y="1143000"/>
            <a:ext cx="8229240" cy="106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4000" b="0" strike="noStrike" spc="-1">
                <a:solidFill>
                  <a:srgbClr val="04617B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Processo de Requerimento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124" name="TextShape 2"/>
          <p:cNvSpPr txBox="1"/>
          <p:nvPr/>
        </p:nvSpPr>
        <p:spPr>
          <a:xfrm>
            <a:off x="457200" y="2249280"/>
            <a:ext cx="8229240" cy="432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365760" indent="-255600" algn="just">
              <a:lnSpc>
                <a:spcPct val="100000"/>
              </a:lnSpc>
              <a:buClr>
                <a:srgbClr val="0BD0D9"/>
              </a:buClr>
              <a:buFont typeface="Georgia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INSS Digital (desde 2017):</a:t>
            </a:r>
          </a:p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  <a:p>
            <a:pPr marL="658440" lvl="1" indent="-246600" algn="just">
              <a:lnSpc>
                <a:spcPct val="100000"/>
              </a:lnSpc>
              <a:buClr>
                <a:srgbClr val="009DD9"/>
              </a:buClr>
              <a:buFont typeface="Georgia"/>
              <a:buChar char="▫"/>
            </a:pPr>
            <a:r>
              <a:rPr lang="en-US" sz="2600" b="0" strike="noStrike" spc="-1">
                <a:solidFill>
                  <a:srgbClr val="009DD9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No ato da solicitação é gerado o mesmo protocolo do cenário anterior, porém em alguns benefícios já é gerado imediatamente o número de benefício, pois há avaliação automatizada para emissão de decisão;</a:t>
            </a:r>
            <a:endParaRPr lang="en-US" sz="2400" b="0" strike="noStrike" spc="-1">
              <a:solidFill>
                <a:srgbClr val="0F6FC6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  <a:p>
            <a:pPr marL="658440" lvl="1" indent="-246600" algn="just">
              <a:lnSpc>
                <a:spcPct val="100000"/>
              </a:lnSpc>
              <a:buClr>
                <a:srgbClr val="009DD9"/>
              </a:buClr>
              <a:buFont typeface="Georgia"/>
              <a:buChar char="▫"/>
            </a:pPr>
            <a:r>
              <a:rPr lang="en-US" sz="2600" b="0" strike="noStrike" spc="-1">
                <a:solidFill>
                  <a:srgbClr val="009DD9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Caso o cidadão não esteja apto ao processamento automatizado, o protocolo fica na fila de atendimento das unidades que emitirão exigência, se necessário, e efetuarão a habilitação do benefício com posterior emissão de decisão.</a:t>
            </a:r>
            <a:endParaRPr lang="en-US" sz="2400" b="0" strike="noStrike" spc="-1">
              <a:solidFill>
                <a:srgbClr val="0F6FC6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457200" y="1143000"/>
            <a:ext cx="8229240" cy="106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4000" b="0" strike="noStrike" spc="-1">
                <a:solidFill>
                  <a:srgbClr val="04617B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Processo de Requerimento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126" name="TextShape 2"/>
          <p:cNvSpPr txBox="1"/>
          <p:nvPr/>
        </p:nvSpPr>
        <p:spPr>
          <a:xfrm>
            <a:off x="457200" y="2249280"/>
            <a:ext cx="8229240" cy="432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365760" indent="-255600" algn="just">
              <a:lnSpc>
                <a:spcPct val="100000"/>
              </a:lnSpc>
              <a:buClr>
                <a:srgbClr val="0BD0D9"/>
              </a:buClr>
              <a:buFont typeface="Georgia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INSS Digital (desde 2017):</a:t>
            </a:r>
          </a:p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  <a:p>
            <a:pPr marL="658440" lvl="1" indent="-246600" algn="just">
              <a:lnSpc>
                <a:spcPct val="100000"/>
              </a:lnSpc>
              <a:buClr>
                <a:srgbClr val="009DD9"/>
              </a:buClr>
              <a:buFont typeface="Georgia"/>
              <a:buChar char="▫"/>
            </a:pPr>
            <a:r>
              <a:rPr lang="en-US" sz="2600" b="0" strike="noStrike" spc="-1">
                <a:solidFill>
                  <a:srgbClr val="009DD9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Portanto, todos os requerimentos avaliados ou decididos tem número próprio, semelhante ao modelo anterior;</a:t>
            </a:r>
            <a:endParaRPr lang="en-US" sz="2400" b="0" strike="noStrike" spc="-1">
              <a:solidFill>
                <a:srgbClr val="0F6FC6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  <a:p>
            <a:pPr marL="658440" lvl="1" indent="-246600" algn="just">
              <a:lnSpc>
                <a:spcPct val="100000"/>
              </a:lnSpc>
              <a:buClr>
                <a:srgbClr val="009DD9"/>
              </a:buClr>
              <a:buFont typeface="Georgia"/>
              <a:buChar char="▫"/>
            </a:pPr>
            <a:r>
              <a:rPr lang="en-US" sz="2600" b="0" strike="noStrike" spc="-1">
                <a:solidFill>
                  <a:srgbClr val="009DD9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Todavia, desde 2017, a chave para solicitação, acompanhamento e obtenção de resultados passou a ser o CPF;</a:t>
            </a:r>
            <a:endParaRPr lang="en-US" sz="2400" b="0" strike="noStrike" spc="-1">
              <a:solidFill>
                <a:srgbClr val="0F6FC6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  <a:p>
            <a:pPr marL="658440" lvl="1" indent="-246600" algn="just">
              <a:lnSpc>
                <a:spcPct val="100000"/>
              </a:lnSpc>
              <a:buClr>
                <a:srgbClr val="009DD9"/>
              </a:buClr>
              <a:buFont typeface="Georgia"/>
              <a:buChar char="▫"/>
            </a:pPr>
            <a:r>
              <a:rPr lang="en-US" sz="2600" b="0" strike="noStrike" spc="-1">
                <a:solidFill>
                  <a:srgbClr val="009DD9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O próximo passo é vincular um NUP – Número Único de Protocolo às solicitações, assim teremos duas chaves primárias para consulta.</a:t>
            </a:r>
            <a:endParaRPr lang="en-US" sz="2400" b="0" strike="noStrike" spc="-1">
              <a:solidFill>
                <a:srgbClr val="0F6FC6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457200" y="1143000"/>
            <a:ext cx="8229240" cy="106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4000" b="0" strike="noStrike" spc="-1">
                <a:solidFill>
                  <a:srgbClr val="04617B"/>
                </a:solidFill>
                <a:uFill>
                  <a:solidFill>
                    <a:srgbClr val="FFFFFF"/>
                  </a:solidFill>
                </a:uFill>
                <a:latin typeface="Trebuchet MS"/>
              </a:rPr>
              <a:t>Chaves de Consulta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128" name="TextShape 2"/>
          <p:cNvSpPr txBox="1"/>
          <p:nvPr/>
        </p:nvSpPr>
        <p:spPr>
          <a:xfrm>
            <a:off x="457200" y="2249280"/>
            <a:ext cx="8229240" cy="432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365760" indent="-255600">
              <a:lnSpc>
                <a:spcPct val="100000"/>
              </a:lnSpc>
              <a:buClr>
                <a:srgbClr val="0BD0D9"/>
              </a:buClr>
              <a:buFont typeface="Georgia"/>
              <a:buChar char="-"/>
            </a:pPr>
            <a:r>
              <a:rPr lang="en-US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CPF</a:t>
            </a: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: primária (todos os requerimentos desde 2017 estão associados)</a:t>
            </a:r>
          </a:p>
          <a:p>
            <a:pPr>
              <a:lnSpc>
                <a:spcPct val="100000"/>
              </a:lnSpc>
            </a:pP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  <a:p>
            <a:pPr marL="365760" indent="-255600">
              <a:lnSpc>
                <a:spcPct val="100000"/>
              </a:lnSpc>
              <a:buClr>
                <a:srgbClr val="0BD0D9"/>
              </a:buClr>
              <a:buFont typeface="Georgia"/>
              <a:buChar char="-"/>
            </a:pPr>
            <a:r>
              <a:rPr lang="en-US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PROTOCOLO</a:t>
            </a: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: secundária (todos os requerimentos já efetuados estão disponíveis ao cidadão)</a:t>
            </a:r>
          </a:p>
          <a:p>
            <a:pPr>
              <a:lnSpc>
                <a:spcPct val="100000"/>
              </a:lnSpc>
            </a:pP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  <a:p>
            <a:pPr marL="365760" indent="-255600">
              <a:lnSpc>
                <a:spcPct val="100000"/>
              </a:lnSpc>
              <a:buClr>
                <a:srgbClr val="0BD0D9"/>
              </a:buClr>
              <a:buFont typeface="Georgia"/>
              <a:buChar char="-"/>
            </a:pPr>
            <a:r>
              <a:rPr lang="en-US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NB</a:t>
            </a: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: secundária (depende de ação do INSS para geração, todos os requerimentos decididos possuem este número)</a:t>
            </a:r>
          </a:p>
          <a:p>
            <a:pPr>
              <a:lnSpc>
                <a:spcPct val="100000"/>
              </a:lnSpc>
            </a:pP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  <a:p>
            <a:pPr marL="365760" indent="-255600">
              <a:lnSpc>
                <a:spcPct val="100000"/>
              </a:lnSpc>
              <a:buClr>
                <a:srgbClr val="0BD0D9"/>
              </a:buClr>
              <a:buFont typeface="Georgia"/>
              <a:buChar char="-"/>
            </a:pPr>
            <a:r>
              <a:rPr lang="en-US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NUP</a:t>
            </a: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: aguardando implantação (sistemas já integrados)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22</TotalTime>
  <Words>381</Words>
  <Application>Microsoft Office PowerPoint</Application>
  <PresentationFormat>Apresentação na tela (4:3)</PresentationFormat>
  <Paragraphs>48</Paragraphs>
  <Slides>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9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7</vt:i4>
      </vt:variant>
    </vt:vector>
  </HeadingPairs>
  <TitlesOfParts>
    <vt:vector size="18" baseType="lpstr">
      <vt:lpstr>Arial</vt:lpstr>
      <vt:lpstr>Calibri</vt:lpstr>
      <vt:lpstr>DejaVu Sans</vt:lpstr>
      <vt:lpstr>Georgia</vt:lpstr>
      <vt:lpstr>Symbol</vt:lpstr>
      <vt:lpstr>Times New Roman</vt:lpstr>
      <vt:lpstr>Trebuchet MS</vt:lpstr>
      <vt:lpstr>Wingdings</vt:lpstr>
      <vt:lpstr>Wingdings 2</vt:lpstr>
      <vt:lpstr>Office Theme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Diretoria de Benefícios</dc:title>
  <dc:subject/>
  <dc:creator>Usuário do Windows</dc:creator>
  <dc:description/>
  <cp:lastModifiedBy>Zila de Jesus de Oliveira - MPS</cp:lastModifiedBy>
  <cp:revision>2</cp:revision>
  <cp:lastPrinted>2018-12-06T10:41:09Z</cp:lastPrinted>
  <dcterms:created xsi:type="dcterms:W3CDTF">2018-12-05T13:08:07Z</dcterms:created>
  <dcterms:modified xsi:type="dcterms:W3CDTF">2018-12-06T10:43:33Z</dcterms:modified>
  <dc:language>pt-BR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Apresentação na tela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7</vt:i4>
  </property>
</Properties>
</file>